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12" r:id="rId2"/>
    <p:sldId id="2625" r:id="rId3"/>
    <p:sldId id="2633" r:id="rId4"/>
    <p:sldId id="2589" r:id="rId5"/>
    <p:sldId id="2638" r:id="rId6"/>
    <p:sldId id="2634" r:id="rId7"/>
    <p:sldId id="2636" r:id="rId8"/>
    <p:sldId id="2635" r:id="rId9"/>
    <p:sldId id="2640" r:id="rId10"/>
    <p:sldId id="2641" r:id="rId11"/>
    <p:sldId id="2642" r:id="rId12"/>
    <p:sldId id="2632" r:id="rId13"/>
    <p:sldId id="2617" r:id="rId14"/>
    <p:sldId id="2626" r:id="rId15"/>
    <p:sldId id="263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posed Shelter at NW Northrup: Data-Driven Opposition and Alternative Solutions" id="{3CEDD4DA-303D-48AB-BF66-F82AAAE4955C}">
          <p14:sldIdLst>
            <p14:sldId id="2612"/>
            <p14:sldId id="2625"/>
            <p14:sldId id="2633"/>
            <p14:sldId id="2589"/>
            <p14:sldId id="2638"/>
            <p14:sldId id="2634"/>
            <p14:sldId id="2636"/>
            <p14:sldId id="2635"/>
            <p14:sldId id="2640"/>
            <p14:sldId id="2641"/>
            <p14:sldId id="2642"/>
            <p14:sldId id="2632"/>
            <p14:sldId id="2617"/>
            <p14:sldId id="2626"/>
            <p14:sldId id="26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330642-EE1B-4150-A78D-D228B58973C1}" v="169" dt="2026-09-02T22:39:14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8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C70EA-77C3-4D20-BD5F-5012FA516A00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93C20-479D-4806-AE5E-8AAB9D6ABC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107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41939-ACE6-DEF7-1620-857A93E8F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3D3EC-7D77-8736-03E5-7576A0D74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A5395-CF90-5B46-D53A-03359D2515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AI-generated content may be incorrect.
---
This presentation examines the proposed shelter at NW Northrup, presenting data-driven opposition and outlining alternative solutions. We'll explore policy failures, well-researched critiques of current plans, and the impact of shelters on surrounding neighborhoods.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C518C-14B4-9A78-D3AE-54ABC0A6B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0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CA96-3AD8-F22E-5162-1EE6FE63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0A80E-36FE-8D13-1FCB-00B625573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E0F5F0-096B-BF69-5E53-801D358BB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The Pearl District has undergone significant transformation from its industrial roots to a vibrant urban neighborhood. This development has not only changed the landscape but also created challenges in addressing homelessness and social issues.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448CF-44AB-945B-082D-D907F11711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11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C19EF-E86E-BBF5-3F3F-DC000DBA2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0D2B1-ECB3-D806-8FD3-F261ADE06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AA02A6-C06E-AB1B-182E-84F6AFB6F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The Pearl District has undergone significant transformation from its industrial roots to a vibrant urban neighborhood. This development has not only changed the landscape but also created challenges in addressing homelessness and social issues.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228D6-BD51-053F-66A3-64CCCA813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41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662C8-FAE0-E2A2-8F77-1FE0D2A52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4537B6-3539-3115-BFD0-21A1DBE33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EC46E-098B-C749-F8BE-B073FC186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The Pearl District has undergone significant transformation from its industrial roots to a vibrant urban neighborhood. This development has not only changed the landscape but also created challenges in addressing homelessness and social issues.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BB3F3-AC3F-9646-3747-54DB0FF55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8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EC68-C2D6-8932-29CF-1EDE59E7B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C921B-3498-0717-1E74-24EB8CDF4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24275C-8DEB-A0B3-92C1-544950F8B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The Pearl District has undergone significant transformation from its industrial roots to a vibrant urban neighborhood. This development has not only changed the landscape but also created challenges in addressing homelessness and social issues.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85D39-C742-A9C7-18D6-3F00012C0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0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DCA83-A00C-1443-454E-289306E75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F92DF-E424-0AC6-69A0-7FA29972C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C16CBA-37C1-F47B-6D4E-2EBEA0E5C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Identifying cost-effective strategies for homelessness is crucial in ensuring that funds are utilized efficiently. This slide will highlight approaches that have proven to be successful and financially sustainable.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7A8CB-903A-5BA4-51AE-8568363AC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6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924B-7173-238B-6422-8FDB0D389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6C941-4F54-5974-03C5-F151537B0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DC0EA-FA79-93F0-5C33-9BE68828D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Identifying cost-effective strategies for homelessness is crucial in ensuring that funds are utilized efficiently. This slide will highlight approaches that have proven to be successful and financially sustainable.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86F43-25D4-2DF6-905D-CE4C98E6E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50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ADC5E-2197-2837-9C4C-F4B8306D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CD5FD2-768E-186C-0B5B-80CFAD058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7677E-D7F6-B842-7819-889C4A6EA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---
The Pearl District has undergone significant transformation from its industrial roots to a vibrant urban neighborhood. This development has not only changed the landscape but also created challenges in addressing homelessness and social issues.
Image source: Microsoft 365 content library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FCB89-AB57-64F6-6ED7-8F1DDC77B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684337-05BC-4FA2-97F9-D646AF71C63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01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53BF3-3FD1-40E7-BF24-2BB6BB750928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46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FAA86-86E2-4C0F-B200-1F68EC5347A2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5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5C17-93B4-491A-8452-18E401284359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8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60C3-1559-4B83-A6D3-A00F3BEC6222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4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C23B-F658-47C6-A569-EE1EC2F3A91E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185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CF1D-A3C4-4517-9024-DD7A778176AF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2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C8E1-583E-43A9-A630-6529A8173DF1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4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D510D-363D-4F51-B922-C04425EF0A6B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4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E7C9F-F5C9-4C79-8A1F-9318B49C02B3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3FE22-D090-4A90-88DE-435ACC124582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4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C6DD1-3A94-4086-B1C2-B404FAB3471E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13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B1866E3D-D277-43FD-B385-30BB7E50DEF7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28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B22593-B39C-2FE2-26E3-B2B9709E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2" name="Rectangle 115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79823E-6DE3-9A3E-5119-35D6F53ECE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82" r="3911" b="2"/>
          <a:stretch>
            <a:fillRect/>
          </a:stretch>
        </p:blipFill>
        <p:spPr>
          <a:xfrm>
            <a:off x="20" y="10"/>
            <a:ext cx="7803224" cy="6857989"/>
          </a:xfrm>
          <a:prstGeom prst="rect">
            <a:avLst/>
          </a:prstGeom>
        </p:spPr>
      </p:pic>
      <p:sp>
        <p:nvSpPr>
          <p:cNvPr id="1154" name="Rectangle 1153">
            <a:extLst>
              <a:ext uri="{FF2B5EF4-FFF2-40B4-BE49-F238E27FC236}">
                <a16:creationId xmlns:a16="http://schemas.microsoft.com/office/drawing/2014/main" id="{F8B2ECD5-47B1-47AD-AC9D-045064631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89663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F39C7-71C6-A7F3-8B6C-767198C08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914400"/>
            <a:ext cx="4659086" cy="342786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dirty="0">
                <a:solidFill>
                  <a:srgbClr val="FFFFFF"/>
                </a:solidFill>
              </a:rPr>
              <a:t>Issues of Livability and Safety around  Shelters in the Pearl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E4898-D23E-BE33-95CD-311EA0E0D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253051"/>
            <a:ext cx="4589685" cy="812923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300" cap="none" dirty="0">
                <a:solidFill>
                  <a:srgbClr val="FFFFFF"/>
                </a:solidFill>
                <a:latin typeface="Arial Black" panose="020B0A04020102020204" pitchFamily="34" charset="0"/>
              </a:rPr>
              <a:t>How we got here, and the priorities for turning this dire situation around</a:t>
            </a:r>
          </a:p>
        </p:txBody>
      </p:sp>
      <p:cxnSp>
        <p:nvCxnSpPr>
          <p:cNvPr id="1156" name="Straight Connector 1155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AD72E5C-4A19-B641-D79A-3C2AB18C70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039" r="11245" b="-1"/>
          <a:stretch>
            <a:fillRect/>
          </a:stretch>
        </p:blipFill>
        <p:spPr>
          <a:xfrm>
            <a:off x="7803244" y="-1"/>
            <a:ext cx="4388756" cy="68579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096D3-D940-CD7C-B2D8-B8B2230B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AutoShape 2" descr="Screenshot 2025-07-14 at 10.16.00">
            <a:extLst>
              <a:ext uri="{FF2B5EF4-FFF2-40B4-BE49-F238E27FC236}">
                <a16:creationId xmlns:a16="http://schemas.microsoft.com/office/drawing/2014/main" id="{3F2F276F-5F92-E7A7-A44B-B241C1D30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6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BA3763-36F5-5B31-9AEA-9974F710F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726C117-D243-BAE2-7815-0249E3BCFA60}"/>
              </a:ext>
            </a:extLst>
          </p:cNvPr>
          <p:cNvSpPr/>
          <p:nvPr/>
        </p:nvSpPr>
        <p:spPr>
          <a:xfrm>
            <a:off x="636104" y="3816626"/>
            <a:ext cx="1321904" cy="576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2E96C-67CB-7BAA-4CF0-FD9F8D62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67" y="1578663"/>
            <a:ext cx="3825980" cy="26426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900" dirty="0"/>
              <a:t>Pearl District residents boo Mayor Wilson over homeless shelter</a:t>
            </a:r>
            <a:br>
              <a:rPr lang="en-US" sz="4900" dirty="0"/>
            </a:br>
            <a:r>
              <a:rPr lang="en-US" sz="2700" i="1" dirty="0"/>
              <a:t>July 28, 2025</a:t>
            </a:r>
            <a:br>
              <a:rPr lang="en-US" sz="3700" dirty="0"/>
            </a:br>
            <a:endParaRPr lang="en-US" sz="3700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50527CE-FCD0-40C8-B37A-39331C2A4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011930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951E0C3-C15E-27F0-2214-2BADDEBBAE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83313" y="283725"/>
            <a:ext cx="7583321" cy="5232492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16FB88B6-026E-683F-E7A8-F77872E7C0A5}"/>
              </a:ext>
            </a:extLst>
          </p:cNvPr>
          <p:cNvSpPr/>
          <p:nvPr/>
        </p:nvSpPr>
        <p:spPr>
          <a:xfrm>
            <a:off x="1202663" y="4661452"/>
            <a:ext cx="2792867" cy="8547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69511C-9057-DAE1-4100-267D28EE8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0323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82264-7A0B-7D77-301F-E458FBD5B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32F182-19DB-24A5-7850-9C81CCB4C863}"/>
              </a:ext>
            </a:extLst>
          </p:cNvPr>
          <p:cNvSpPr txBox="1"/>
          <p:nvPr/>
        </p:nvSpPr>
        <p:spPr>
          <a:xfrm>
            <a:off x="4285422" y="835802"/>
            <a:ext cx="4038598" cy="4570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  <a:spcAft>
                <a:spcPts val="600"/>
              </a:spcAft>
              <a:buSzPct val="87000"/>
            </a:pPr>
            <a:r>
              <a:rPr lang="en-US" sz="2800" dirty="0"/>
              <a:t>The Northrup Shelter and River District Navigation Shelter were placed in </a:t>
            </a:r>
            <a:r>
              <a:rPr lang="en-US" sz="2800" b="1" dirty="0"/>
              <a:t>very densely populated urban neighborhoods, </a:t>
            </a:r>
            <a:r>
              <a:rPr lang="en-US" sz="2800" dirty="0"/>
              <a:t>where they have led to a dramatic increase in livability and safety issues.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8EAD4D-BD10-8CD6-E87C-4C0BDF5F4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462"/>
          <a:stretch>
            <a:fillRect/>
          </a:stretch>
        </p:blipFill>
        <p:spPr>
          <a:xfrm>
            <a:off x="20132" y="2305029"/>
            <a:ext cx="3593592" cy="4570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932508-81E8-A814-CE1D-81A4C32E73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01" r="23059" b="1"/>
          <a:stretch>
            <a:fillRect/>
          </a:stretch>
        </p:blipFill>
        <p:spPr>
          <a:xfrm>
            <a:off x="10988" y="8923"/>
            <a:ext cx="3602736" cy="2287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214A60-11B8-5831-2BD4-9203410B14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96" r="-7" b="19641"/>
          <a:stretch>
            <a:fillRect/>
          </a:stretch>
        </p:blipFill>
        <p:spPr>
          <a:xfrm>
            <a:off x="9265920" y="10"/>
            <a:ext cx="2926080" cy="2285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AA50BD-1A40-1435-3F5B-9656ACE3664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657" r="15268"/>
          <a:stretch>
            <a:fillRect/>
          </a:stretch>
        </p:blipFill>
        <p:spPr>
          <a:xfrm>
            <a:off x="9262872" y="2284817"/>
            <a:ext cx="2929128" cy="2286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26CA3AE-29FB-5BE5-98A2-F9C26264F5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3" b="13672"/>
          <a:stretch>
            <a:fillRect/>
          </a:stretch>
        </p:blipFill>
        <p:spPr>
          <a:xfrm>
            <a:off x="9265920" y="4572000"/>
            <a:ext cx="2926080" cy="2286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2D458-6AF0-906A-00BE-C2EF1A3DB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16CB74F-F3CC-4B0B-B50E-878BEDB2C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8AC8F69-1E76-5FEA-A479-59D6E463F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762" y="48153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AA15B14-2B2E-E17D-74BF-076D7A85C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21" y="26640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1091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89CE3C-443D-EF22-5956-814BF184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6A7BF5-3E82-5B69-5885-4097CE9F1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722432-EECD-D01E-DB6E-0F81E11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D9755D-7797-C471-C899-B44ACC69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FA4696A3-86EE-04B4-58A4-BAE55543F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73" y="2680291"/>
            <a:ext cx="10765536" cy="28323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1500" indent="-571500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Research shows that the denser the population</a:t>
            </a:r>
            <a:r>
              <a:rPr lang="en-US" sz="2400" b="1" dirty="0"/>
              <a:t> in a residential and business district</a:t>
            </a:r>
            <a:r>
              <a:rPr lang="en-US" sz="2400" b="1" dirty="0">
                <a:latin typeface="+mn-lt"/>
              </a:rPr>
              <a:t>, the greater the negative impact of homeless services on safety and livability</a:t>
            </a:r>
            <a:r>
              <a:rPr lang="en-US" sz="2400" b="1" dirty="0"/>
              <a:t>. </a:t>
            </a:r>
            <a:r>
              <a:rPr lang="en-US" altLang="en-US" sz="2400" b="1" dirty="0"/>
              <a:t>Those effects can NOT be mitigated.</a:t>
            </a:r>
          </a:p>
          <a:p>
            <a:pPr marL="571500" indent="-571500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</a:pPr>
            <a:r>
              <a:rPr lang="en-US" altLang="en-US" sz="2400" b="1" i="1" dirty="0">
                <a:latin typeface="+mn-lt"/>
              </a:rPr>
              <a:t>It’s simple: Homeless services attract larger homeless populations and other activities (drugs) which have a direct correlation to increased property crimes, person crimes and social crimes.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D4839C-C73A-3AC9-0FE9-C231D1103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762" y="48153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BC87BD-18C2-EDB1-FD34-AA9DAFEB8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21" y="26640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CD44A-CA02-AA5D-AC58-15C2B9F4C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C9926C-644D-0DBE-3EC3-95BAE5B94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41" y="140280"/>
            <a:ext cx="9734383" cy="2523728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6CE66F29-44E7-5EE8-69E8-D84CB7BFA351}"/>
              </a:ext>
            </a:extLst>
          </p:cNvPr>
          <p:cNvSpPr/>
          <p:nvPr/>
        </p:nvSpPr>
        <p:spPr>
          <a:xfrm>
            <a:off x="8991600" y="3648075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951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462E51-968E-E8AD-945F-69E6ADB0A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852" y="1089432"/>
            <a:ext cx="6034187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Those effects can </a:t>
            </a:r>
            <a:r>
              <a:rPr lang="en-US" altLang="en-US" sz="2800" dirty="0">
                <a:highlight>
                  <a:srgbClr val="FFFF00"/>
                </a:highlight>
              </a:rPr>
              <a:t>NOT</a:t>
            </a:r>
            <a:r>
              <a:rPr lang="en-US" altLang="en-US" sz="2800" dirty="0"/>
              <a:t> be mitigated.</a:t>
            </a:r>
            <a:br>
              <a:rPr lang="en-US" altLang="en-US" sz="2800" dirty="0"/>
            </a:br>
            <a:endParaRPr lang="en-US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D1F9B85-7346-6CC8-EFD2-6435251E5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424" r="23731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FE2AB-CFC7-935C-73E7-F5BB7CDA8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80905" y="1641863"/>
            <a:ext cx="6436561" cy="477392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/>
              <a:t>There are not enough police or private security in the city to enforce the law.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/>
              <a:t>There are state laws that cripple the Time-Place-Manner regulations.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/>
              <a:t>That are state laws that prohibit cities from rapidly removing encampments.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/>
              <a:t>The county does essentially nothing in response to street-level mental illness and acute drug use.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2400" dirty="0"/>
              <a:t>A significant number of city council members doesn’t feel these safety and livability issues are important to address.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D79A5-D0A0-DECB-0559-E9BAF47D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D74D299D-1C75-14E1-70CC-D5B26706DDA6}"/>
              </a:ext>
            </a:extLst>
          </p:cNvPr>
          <p:cNvSpPr/>
          <p:nvPr/>
        </p:nvSpPr>
        <p:spPr>
          <a:xfrm>
            <a:off x="5777345" y="442213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5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E3F34-76F2-AB09-6425-B219BF85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F7411-CBE6-E8B7-205C-A8C1F4C225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DC655-7D30-031A-3737-2B647FB2E6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D471B-54ED-56EE-ADD7-0FBE39EB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ABF6D2-5A88-A697-ED27-5CD352981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77"/>
            <a:ext cx="12192000" cy="682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13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C4554-D7CC-79C5-350F-A52F2DE36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FBEC2-AECE-2D4D-DFFB-3C62C4E2F1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8EF2B-B101-3403-A7DC-A4EAF4860C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934BC-48C5-F684-0ACE-DA9032E0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5A5908-EAEE-3240-D948-92B23CA40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80"/>
            <a:ext cx="12192000" cy="68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4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5387D-BE63-7489-8DF4-D135552AD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53" y="397003"/>
            <a:ext cx="10974056" cy="1269768"/>
          </a:xfrm>
        </p:spPr>
        <p:txBody>
          <a:bodyPr>
            <a:normAutofit/>
          </a:bodyPr>
          <a:lstStyle/>
          <a:p>
            <a:r>
              <a:rPr lang="en-US" dirty="0"/>
              <a:t>Examples of Crime Against People in the Pearl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D4B57-68D7-6D54-1498-3D791E91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12C321-70F2-7C48-EC31-3EF3C8A8DF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12"/>
          <a:stretch>
            <a:fillRect/>
          </a:stretch>
        </p:blipFill>
        <p:spPr>
          <a:xfrm>
            <a:off x="660991" y="2022385"/>
            <a:ext cx="6287353" cy="36098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97FE76-66CF-58E0-E5EC-AE5E3BBD6F60}"/>
              </a:ext>
            </a:extLst>
          </p:cNvPr>
          <p:cNvSpPr txBox="1"/>
          <p:nvPr/>
        </p:nvSpPr>
        <p:spPr>
          <a:xfrm>
            <a:off x="660991" y="1435938"/>
            <a:ext cx="456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VICTIMS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D4E287-D2B9-7125-7AF6-6EDF23BE3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469" y="2126660"/>
            <a:ext cx="3134162" cy="42296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B14AF6-261D-92C6-FD5A-0049A663A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684" y="2126660"/>
            <a:ext cx="1066949" cy="33151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B4A154-CB14-34D4-2A3F-8025A885328B}"/>
              </a:ext>
            </a:extLst>
          </p:cNvPr>
          <p:cNvSpPr txBox="1"/>
          <p:nvPr/>
        </p:nvSpPr>
        <p:spPr>
          <a:xfrm>
            <a:off x="7498847" y="1530702"/>
            <a:ext cx="456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RECENT PERPETRATORS</a:t>
            </a:r>
          </a:p>
        </p:txBody>
      </p:sp>
    </p:spTree>
    <p:extLst>
      <p:ext uri="{BB962C8B-B14F-4D97-AF65-F5344CB8AC3E}">
        <p14:creationId xmlns:p14="http://schemas.microsoft.com/office/powerpoint/2010/main" val="325523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D22B-FECE-E8E8-1E5D-3BB202488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C0F68-052C-5490-8A8C-020DB072E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9" y="287871"/>
            <a:ext cx="10890929" cy="1097280"/>
          </a:xfrm>
        </p:spPr>
        <p:txBody>
          <a:bodyPr>
            <a:normAutofit/>
          </a:bodyPr>
          <a:lstStyle/>
          <a:p>
            <a:r>
              <a:rPr lang="en-US" sz="3200" dirty="0"/>
              <a:t>What Does Property Crime Look Like?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78F06-CBD1-510A-7206-26DEA6202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45C9E-EA5D-2465-6115-5619E65B3787}"/>
              </a:ext>
            </a:extLst>
          </p:cNvPr>
          <p:cNvSpPr txBox="1"/>
          <p:nvPr/>
        </p:nvSpPr>
        <p:spPr>
          <a:xfrm>
            <a:off x="640078" y="1233805"/>
            <a:ext cx="5668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Increased </a:t>
            </a:r>
            <a:r>
              <a:rPr lang="en-US" sz="2400" b="1" dirty="0">
                <a:highlight>
                  <a:srgbClr val="FFFF00"/>
                </a:highlight>
              </a:rPr>
              <a:t>property</a:t>
            </a:r>
            <a:r>
              <a:rPr lang="en-US" sz="2400" b="1" dirty="0"/>
              <a:t> crime in the Pearl:</a:t>
            </a:r>
            <a:endParaRPr lang="en-US" sz="2400" b="1" dirty="0">
              <a:highlight>
                <a:srgbClr val="FF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F94E41-2AA7-61CB-1972-AF2CD981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452" y="3061304"/>
            <a:ext cx="1963109" cy="25004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BA549D-16A5-362F-CD5A-8B3E0924B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766" y="136525"/>
            <a:ext cx="3905795" cy="2772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96C453-E777-DB91-5E20-8CD0C515D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766" y="3061304"/>
            <a:ext cx="1775642" cy="33785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9FA75-8400-242B-94FE-974F6EF6B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46" y="4374914"/>
            <a:ext cx="1991179" cy="17078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767C44-90AF-23D8-1BA8-041AE6AC93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4125" y="4374914"/>
            <a:ext cx="1229131" cy="12492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BB3890-C4C2-3734-E4DB-78D0BB470C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11" t="-168" r="13747" b="168"/>
          <a:stretch>
            <a:fillRect/>
          </a:stretch>
        </p:blipFill>
        <p:spPr>
          <a:xfrm>
            <a:off x="812946" y="1897237"/>
            <a:ext cx="3219899" cy="24142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020BD6-8AAA-5470-4D7E-6507DC6B01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9889" y="1897237"/>
            <a:ext cx="3653211" cy="385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17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E26EB-850E-5C4E-B562-4FB0080DC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6A94-97C1-3AB9-8B83-574B16693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6525"/>
            <a:ext cx="10890929" cy="1097280"/>
          </a:xfrm>
        </p:spPr>
        <p:txBody>
          <a:bodyPr>
            <a:normAutofit/>
          </a:bodyPr>
          <a:lstStyle/>
          <a:p>
            <a:r>
              <a:rPr lang="en-US" sz="3600" dirty="0"/>
              <a:t>What Does Social Crime Look Like?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193B-604D-1105-D922-BABE2926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0C3426-11B3-D3FF-5845-151137B002C4}"/>
              </a:ext>
            </a:extLst>
          </p:cNvPr>
          <p:cNvSpPr txBox="1"/>
          <p:nvPr/>
        </p:nvSpPr>
        <p:spPr>
          <a:xfrm>
            <a:off x="535305" y="1136949"/>
            <a:ext cx="4189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Increased </a:t>
            </a:r>
            <a:r>
              <a:rPr lang="en-US" sz="2400" b="1" dirty="0">
                <a:highlight>
                  <a:srgbClr val="FFFF00"/>
                </a:highlight>
              </a:rPr>
              <a:t>social</a:t>
            </a:r>
            <a:r>
              <a:rPr lang="en-US" sz="2400" b="1" dirty="0"/>
              <a:t> crime (drugs, prostitution, etc.)</a:t>
            </a:r>
            <a:endParaRPr lang="en-US" sz="2400" b="1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79DF81-90E8-6903-77E7-BD7BC09CB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" y="2056856"/>
            <a:ext cx="4049394" cy="3091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DCE63A-5D2D-F4A1-B67A-0DAE09B34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319" y="1389638"/>
            <a:ext cx="2941322" cy="22687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D939F5-4161-F146-4650-128A791DD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319" y="3757744"/>
            <a:ext cx="5929659" cy="27811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608D9C-F4DD-6799-6313-DAB247D2E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3560" y="277466"/>
            <a:ext cx="3623135" cy="33809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18C8A66-48FD-147F-C59B-D1A811F0E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739" y="5054255"/>
            <a:ext cx="2401438" cy="166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9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659D4-7A57-2CDF-3636-35F35111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86B4-5446-C6E6-6D9F-A5AEC6686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6525"/>
            <a:ext cx="10890929" cy="1097280"/>
          </a:xfrm>
        </p:spPr>
        <p:txBody>
          <a:bodyPr/>
          <a:lstStyle/>
          <a:p>
            <a:r>
              <a:rPr lang="en-US"/>
              <a:t>Human misery everywhere.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5E42A-3D69-866A-70D1-EDF751E09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41329B-CF7F-1A05-2835-0412A34E38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5"/>
          <a:stretch>
            <a:fillRect/>
          </a:stretch>
        </p:blipFill>
        <p:spPr>
          <a:xfrm>
            <a:off x="7700661" y="136525"/>
            <a:ext cx="3938889" cy="2343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C94D40-9652-9439-6FC3-0B59AD09D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862" y="2489700"/>
            <a:ext cx="3932688" cy="38666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01DC81-D338-BFBF-00C2-E8B158B6B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91" y="1233805"/>
            <a:ext cx="3533525" cy="51225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B12B0F-9558-ECE7-6BD3-5CDE9E5A16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664"/>
          <a:stretch>
            <a:fillRect/>
          </a:stretch>
        </p:blipFill>
        <p:spPr>
          <a:xfrm>
            <a:off x="4228142" y="1233805"/>
            <a:ext cx="3432692" cy="2343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155FE7-8CE4-C674-E6D5-151DD1D3D9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475" b="10535"/>
          <a:stretch>
            <a:fillRect/>
          </a:stretch>
        </p:blipFill>
        <p:spPr>
          <a:xfrm>
            <a:off x="4270007" y="3731559"/>
            <a:ext cx="3390827" cy="26247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843E3E-61E6-3791-6E52-3102C53043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629" t="5332" r="8670" b="25743"/>
          <a:stretch>
            <a:fillRect/>
          </a:stretch>
        </p:blipFill>
        <p:spPr>
          <a:xfrm>
            <a:off x="660990" y="1233805"/>
            <a:ext cx="3521123" cy="280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55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6D74F-952E-FDCD-BE85-C371CFAD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CF6F0-2F89-E95C-3D2F-E75BFFA3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39" y="4843538"/>
            <a:ext cx="6598920" cy="109728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i="1" dirty="0"/>
              <a:t>Instead, the mayor jeopardizes livability and safety -- and wastes tax dollars on programs with zero accountability and poor results.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4C455487-659C-2508-9FDA-1D22A20AB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10" y="1607848"/>
            <a:ext cx="6515125" cy="3207484"/>
          </a:xfrm>
          <a:prstGeom prst="rect">
            <a:avLst/>
          </a:prstGeo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lnSpcReduction="10000"/>
          </a:bodyPr>
          <a:lstStyle/>
          <a:p>
            <a:pPr marL="571500" indent="-571500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</a:pPr>
            <a:r>
              <a:rPr lang="en-US" sz="2400" b="1" dirty="0"/>
              <a:t>The mayor argues that “services must be brought to the people.”</a:t>
            </a:r>
          </a:p>
          <a:p>
            <a:pPr marL="571500" indent="-571500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</a:pPr>
            <a:r>
              <a:rPr lang="en-US" sz="2400" b="1" dirty="0"/>
              <a:t>Other leaders argue that “recovery is greatly facilitated by placing vulnerable persons in environments conducive to recovery and </a:t>
            </a:r>
            <a:r>
              <a:rPr lang="en-US" sz="2400" b="1" dirty="0">
                <a:highlight>
                  <a:srgbClr val="FFFF00"/>
                </a:highlight>
              </a:rPr>
              <a:t>away </a:t>
            </a:r>
            <a:r>
              <a:rPr lang="en-US" sz="2400" b="1" dirty="0"/>
              <a:t>from negative influences such as drug dealing.”</a:t>
            </a:r>
          </a:p>
        </p:txBody>
      </p:sp>
      <p:pic>
        <p:nvPicPr>
          <p:cNvPr id="16" name="Picture 15" descr="Old wrinkled hands with some coins">
            <a:extLst>
              <a:ext uri="{FF2B5EF4-FFF2-40B4-BE49-F238E27FC236}">
                <a16:creationId xmlns:a16="http://schemas.microsoft.com/office/drawing/2014/main" id="{9428FBF7-964F-F803-AD99-12FF443972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57" r="36873" b="-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74F56-AD73-287F-101A-E4C22B81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0C12960-6E85-460F-B6E3-5B82CB31AF3D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790629-5085-1616-2254-A2190578F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762" y="48153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82DB977-7E40-193E-7FE7-EC40E32C1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21" y="266400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079764-D5A9-C590-93A5-CEDB01970C74}"/>
              </a:ext>
            </a:extLst>
          </p:cNvPr>
          <p:cNvSpPr txBox="1">
            <a:spLocks/>
          </p:cNvSpPr>
          <p:nvPr/>
        </p:nvSpPr>
        <p:spPr>
          <a:xfrm>
            <a:off x="713232" y="482910"/>
            <a:ext cx="5852160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400" dirty="0"/>
              <a:t>WHY put homeless services in dense neighborhoods?</a:t>
            </a:r>
          </a:p>
        </p:txBody>
      </p:sp>
    </p:spTree>
    <p:extLst>
      <p:ext uri="{BB962C8B-B14F-4D97-AF65-F5344CB8AC3E}">
        <p14:creationId xmlns:p14="http://schemas.microsoft.com/office/powerpoint/2010/main" val="163861231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7F5F9-7F8A-0E9F-5B6F-FCBFE66E5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6CB6E8-7D3D-7EFC-E7ED-027C8C5F5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E6CD28-7FF6-1051-A5BC-52DE57312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8C622-34CC-3601-136F-BF7B232E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35" y="335253"/>
            <a:ext cx="7837998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Measuring and Accounting for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991453-9F1E-13B4-5F5A-5CD49D6AD1C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91975" y="1367028"/>
            <a:ext cx="7367281" cy="4123944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We asked Shelter Services and Salvation Army (Northrup) and </a:t>
            </a:r>
            <a:r>
              <a:rPr lang="en-US" sz="3200" dirty="0" err="1"/>
              <a:t>TPI</a:t>
            </a:r>
            <a:r>
              <a:rPr lang="en-US" sz="3200" dirty="0"/>
              <a:t> (</a:t>
            </a:r>
            <a:r>
              <a:rPr lang="en-US" sz="3200" dirty="0" err="1"/>
              <a:t>RDNC</a:t>
            </a:r>
            <a:r>
              <a:rPr lang="en-US" sz="3200" dirty="0"/>
              <a:t>) about the percentage of people that were helped to the next step of recovery; they were unable to answer.</a:t>
            </a:r>
          </a:p>
          <a:p>
            <a:r>
              <a:rPr lang="en-US" sz="3200" dirty="0"/>
              <a:t>At Bybee Lakes Hope Center, </a:t>
            </a:r>
            <a:r>
              <a:rPr lang="en-US" sz="3200" dirty="0">
                <a:highlight>
                  <a:srgbClr val="FFFF00"/>
                </a:highlight>
              </a:rPr>
              <a:t>87% of participants</a:t>
            </a:r>
            <a:r>
              <a:rPr lang="en-US" sz="3200" dirty="0"/>
              <a:t> are successfully navigated and do not return to the streets. </a:t>
            </a:r>
          </a:p>
        </p:txBody>
      </p:sp>
      <p:pic>
        <p:nvPicPr>
          <p:cNvPr id="5" name="Content Placeholder 4" descr="Real estate market">
            <a:extLst>
              <a:ext uri="{FF2B5EF4-FFF2-40B4-BE49-F238E27FC236}">
                <a16:creationId xmlns:a16="http://schemas.microsoft.com/office/drawing/2014/main" id="{19EE22F7-F0EE-D480-5424-02E822C18A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586" r="14374" b="1"/>
          <a:stretch>
            <a:fillRect/>
          </a:stretch>
        </p:blipFill>
        <p:spPr>
          <a:xfrm>
            <a:off x="8551230" y="129208"/>
            <a:ext cx="3398387" cy="412394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DAD5A0-686C-8FA8-AA79-8C07B54BB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ECD513-6F00-7C84-5832-EEC0E2DD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67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84854-7947-B6FE-1960-3D91CF0C0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A9E9BB-2988-25EE-CE7B-A1FF35909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7B9FE94-2021-05E2-D919-F2FC2D6E4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08BDB2-0617-93B8-2CFB-405C71A54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33" y="257025"/>
            <a:ext cx="9483667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Do the Other Shelters Track and Share Data Like This? </a:t>
            </a:r>
            <a:r>
              <a:rPr lang="en-US" sz="2400" i="1" dirty="0"/>
              <a:t>(Bybee Lakes Hope Center)</a:t>
            </a:r>
            <a:endParaRPr lang="en-US" sz="3400" i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0D2EC2-CBFA-764C-67EC-3F6A7E641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2F9C451-799A-BB6F-3761-290E407CA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533" y="1392153"/>
            <a:ext cx="7567390" cy="48793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A9BD2-0045-E959-58BA-200FD9DE4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28" y="1392153"/>
            <a:ext cx="3906605" cy="50391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53EEAD-F8B6-DEB6-9D21-888D70E5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14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5983C5D-38A2-31D6-3585-E2DD758FE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1" y="1611330"/>
            <a:ext cx="3972479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4625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51B15D-6D79-8509-BE3C-031CB8D0F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CEEC93-F060-1381-0366-182385B0B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838957A-507A-DA99-74D7-44A32F664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F8E921-38E7-39A4-2597-BC375AF5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923" y="1656226"/>
            <a:ext cx="11034106" cy="497657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 sz="24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Relocate shelters from residential neighborhoods </a:t>
            </a:r>
            <a:r>
              <a:rPr lang="en-US" sz="2400" dirty="0">
                <a:latin typeface="+mn-lt"/>
                <a:ea typeface="+mn-ea"/>
                <a:cs typeface="+mn-cs"/>
              </a:rPr>
              <a:t>and ONLY fund programs/operators that have proven, data-driven track records of success in 1) truly helping the homeless turn their lives around, 2) stewarding the public funds in a wise manner.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r>
              <a:rPr lang="en-US" sz="24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Re-orient our council </a:t>
            </a:r>
            <a:r>
              <a:rPr lang="en-US" sz="2400" dirty="0">
                <a:latin typeface="+mn-lt"/>
                <a:ea typeface="+mn-ea"/>
                <a:cs typeface="+mn-cs"/>
              </a:rPr>
              <a:t>to fund the police so that they can enforce drug laws and trespassing – </a:t>
            </a:r>
            <a:r>
              <a:rPr lang="en-US" sz="2400" i="1" dirty="0">
                <a:latin typeface="+mn-lt"/>
                <a:ea typeface="+mn-ea"/>
                <a:cs typeface="+mn-cs"/>
              </a:rPr>
              <a:t>cleaning up our neighborhoods. 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r>
              <a:rPr lang="en-US" sz="24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Make the county </a:t>
            </a:r>
            <a:r>
              <a:rPr lang="en-US" sz="2400" dirty="0">
                <a:latin typeface="+mn-lt"/>
                <a:ea typeface="+mn-ea"/>
                <a:cs typeface="+mn-cs"/>
              </a:rPr>
              <a:t>do its job to provide pro-active street-level outreach, wraparound services, treatment &amp; recovery beds -- and to locate those services outside of residential areas. 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r>
              <a:rPr lang="en-US" sz="2400" dirty="0">
                <a:highlight>
                  <a:srgbClr val="FFFF00"/>
                </a:highlight>
                <a:latin typeface="+mn-lt"/>
                <a:ea typeface="+mn-ea"/>
                <a:cs typeface="+mn-cs"/>
              </a:rPr>
              <a:t>Take away the “welcome mat” </a:t>
            </a:r>
            <a:r>
              <a:rPr lang="en-US" sz="2400" dirty="0">
                <a:latin typeface="+mn-lt"/>
                <a:ea typeface="+mn-ea"/>
                <a:cs typeface="+mn-cs"/>
              </a:rPr>
              <a:t>that is causing the influx of homeless from less permissive states -- 50% of the homeless we interview in the Pearl are recently arrived from other states, because Portland is known for “</a:t>
            </a:r>
            <a:r>
              <a:rPr lang="en-US" sz="2400" i="1" dirty="0">
                <a:latin typeface="+mn-lt"/>
                <a:ea typeface="+mn-ea"/>
                <a:cs typeface="+mn-cs"/>
              </a:rPr>
              <a:t>anything goes</a:t>
            </a:r>
            <a:r>
              <a:rPr lang="en-US" sz="2400" dirty="0">
                <a:latin typeface="+mn-lt"/>
                <a:ea typeface="+mn-ea"/>
                <a:cs typeface="+mn-cs"/>
              </a:rPr>
              <a:t>.”</a:t>
            </a:r>
            <a:br>
              <a:rPr lang="en-US" sz="1800" dirty="0"/>
            </a:br>
            <a:endParaRPr lang="en-US" sz="1800" dirty="0">
              <a:latin typeface="Abadi" panose="020B0604020104020204" pitchFamily="34" charset="0"/>
              <a:ea typeface="+mn-ea"/>
              <a:cs typeface="Aharoni" panose="02010803020104030203" pitchFamily="2" charset="-79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BA176E-C806-1F48-F0FA-37725672B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A5DD1FD-7149-0ADE-F6B1-6B31F7AC7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79304" y="64049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0E145-7905-0B46-73C5-357E1852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F0236FE-5913-0ABD-4C60-21471621B1F1}"/>
              </a:ext>
            </a:extLst>
          </p:cNvPr>
          <p:cNvSpPr txBox="1">
            <a:spLocks/>
          </p:cNvSpPr>
          <p:nvPr/>
        </p:nvSpPr>
        <p:spPr>
          <a:xfrm>
            <a:off x="476977" y="270133"/>
            <a:ext cx="9019695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New Leadership </a:t>
            </a:r>
            <a:r>
              <a:rPr lang="en-US" sz="3200" dirty="0"/>
              <a:t>Must Embrace these Priorities to STOP Portland’s Downward Spiral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1495CB88-CF48-7444-1D4E-437525DDFBE2}"/>
              </a:ext>
            </a:extLst>
          </p:cNvPr>
          <p:cNvSpPr/>
          <p:nvPr/>
        </p:nvSpPr>
        <p:spPr>
          <a:xfrm>
            <a:off x="476977" y="1675320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3D75FD0F-DF23-F675-8BD6-C1AF4DFBA249}"/>
              </a:ext>
            </a:extLst>
          </p:cNvPr>
          <p:cNvSpPr/>
          <p:nvPr/>
        </p:nvSpPr>
        <p:spPr>
          <a:xfrm>
            <a:off x="489250" y="3064801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E7EA1A88-5525-12EB-23AD-B3D3359C3A08}"/>
              </a:ext>
            </a:extLst>
          </p:cNvPr>
          <p:cNvSpPr/>
          <p:nvPr/>
        </p:nvSpPr>
        <p:spPr>
          <a:xfrm>
            <a:off x="476977" y="3822119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FA90CED6-3408-857E-85FF-031D8E4FE9B5}"/>
              </a:ext>
            </a:extLst>
          </p:cNvPr>
          <p:cNvSpPr/>
          <p:nvPr/>
        </p:nvSpPr>
        <p:spPr>
          <a:xfrm>
            <a:off x="515991" y="4866287"/>
            <a:ext cx="447964" cy="412004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25110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6418</TotalTime>
  <Words>987</Words>
  <Application>Microsoft Office PowerPoint</Application>
  <PresentationFormat>Widescreen</PresentationFormat>
  <Paragraphs>61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DashVTI</vt:lpstr>
      <vt:lpstr>Issues of Livability and Safety around  Shelters in the Pearl</vt:lpstr>
      <vt:lpstr>Pearl District residents boo Mayor Wilson over homeless shelter July 28, 2025 </vt:lpstr>
      <vt:lpstr>PowerPoint Presentation</vt:lpstr>
      <vt:lpstr>PowerPoint Presentation</vt:lpstr>
      <vt:lpstr>Those effects can NOT be mitigated. </vt:lpstr>
      <vt:lpstr>PowerPoint Presentation</vt:lpstr>
      <vt:lpstr>PowerPoint Presentation</vt:lpstr>
      <vt:lpstr>Examples of Crime Against People in the Pearl</vt:lpstr>
      <vt:lpstr>What Does Property Crime Look Like?</vt:lpstr>
      <vt:lpstr>What Does Social Crime Look Like?</vt:lpstr>
      <vt:lpstr>Human misery everywhere.</vt:lpstr>
      <vt:lpstr>Instead, the mayor jeopardizes livability and safety -- and wastes tax dollars on programs with zero accountability and poor results.</vt:lpstr>
      <vt:lpstr>Measuring and Accounting for Success</vt:lpstr>
      <vt:lpstr>Do the Other Shelters Track and Share Data Like This? (Bybee Lakes Hope Center)</vt:lpstr>
      <vt:lpstr>Relocate shelters from residential neighborhoods and ONLY fund programs/operators that have proven, data-driven track records of success in 1) truly helping the homeless turn their lives around, 2) stewarding the public funds in a wise manner. Re-orient our council to fund the police so that they can enforce drug laws and trespassing – cleaning up our neighborhoods.  Make the county do its job to provide pro-active street-level outreach, wraparound services, treatment &amp; recovery beds -- and to locate those services outside of residential areas.  Take away the “welcome mat” that is causing the influx of homeless from less permissive states -- 50% of the homeless we interview in the Pearl are recently arrived from other states, because Portland is known for “anything goes.”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Witt</dc:creator>
  <cp:lastModifiedBy>Linda Witt</cp:lastModifiedBy>
  <cp:revision>15</cp:revision>
  <dcterms:created xsi:type="dcterms:W3CDTF">2025-06-24T22:53:55Z</dcterms:created>
  <dcterms:modified xsi:type="dcterms:W3CDTF">2026-09-02T22:49:30Z</dcterms:modified>
</cp:coreProperties>
</file>